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1"/>
    <p:sldMasterId id="2147483667" r:id="rId2"/>
    <p:sldMasterId id="2147483668" r:id="rId3"/>
  </p:sldMasterIdLst>
  <p:notesMasterIdLst>
    <p:notesMasterId r:id="rId19"/>
  </p:notesMasterIdLst>
  <p:sldIdLst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303" r:id="rId15"/>
    <p:sldId id="304" r:id="rId16"/>
    <p:sldId id="305" r:id="rId17"/>
    <p:sldId id="306" r:id="rId18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4F2E646-36D4-405F-AD66-F28F471DE283}">
  <a:tblStyle styleId="{44F2E646-36D4-405F-AD66-F28F471DE283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D35DBF07-301C-41A7-9AFF-565D989325DF}" styleName="Table_1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373998BD-3174-4EC7-932F-ED4AD8B8A56A}" styleName="Table_2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EEB6D777-1B26-489D-9419-EEBA68C6B63F}" styleName="Table_3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6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680571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Jaime - 1</a:t>
            </a:r>
          </a:p>
        </p:txBody>
      </p:sp>
    </p:spTree>
    <p:extLst>
      <p:ext uri="{BB962C8B-B14F-4D97-AF65-F5344CB8AC3E}">
        <p14:creationId xmlns:p14="http://schemas.microsoft.com/office/powerpoint/2010/main" val="1347901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Tiffany - 3</a:t>
            </a:r>
          </a:p>
        </p:txBody>
      </p:sp>
    </p:spTree>
    <p:extLst>
      <p:ext uri="{BB962C8B-B14F-4D97-AF65-F5344CB8AC3E}">
        <p14:creationId xmlns:p14="http://schemas.microsoft.com/office/powerpoint/2010/main" val="1437207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Tiffany - 4</a:t>
            </a:r>
          </a:p>
        </p:txBody>
      </p:sp>
    </p:spTree>
    <p:extLst>
      <p:ext uri="{BB962C8B-B14F-4D97-AF65-F5344CB8AC3E}">
        <p14:creationId xmlns:p14="http://schemas.microsoft.com/office/powerpoint/2010/main" val="2418561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3" name="Shape 4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Amy - 10</a:t>
            </a:r>
          </a:p>
        </p:txBody>
      </p:sp>
    </p:spTree>
    <p:extLst>
      <p:ext uri="{BB962C8B-B14F-4D97-AF65-F5344CB8AC3E}">
        <p14:creationId xmlns:p14="http://schemas.microsoft.com/office/powerpoint/2010/main" val="3837084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3" name="Shape 4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Amy - 11</a:t>
            </a:r>
          </a:p>
        </p:txBody>
      </p:sp>
    </p:spTree>
    <p:extLst>
      <p:ext uri="{BB962C8B-B14F-4D97-AF65-F5344CB8AC3E}">
        <p14:creationId xmlns:p14="http://schemas.microsoft.com/office/powerpoint/2010/main" val="2476591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2" name="Shape 4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Tiffany - 9</a:t>
            </a:r>
          </a:p>
        </p:txBody>
      </p:sp>
    </p:spTree>
    <p:extLst>
      <p:ext uri="{BB962C8B-B14F-4D97-AF65-F5344CB8AC3E}">
        <p14:creationId xmlns:p14="http://schemas.microsoft.com/office/powerpoint/2010/main" val="3007075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Amy - 12</a:t>
            </a:r>
          </a:p>
        </p:txBody>
      </p:sp>
    </p:spTree>
    <p:extLst>
      <p:ext uri="{BB962C8B-B14F-4D97-AF65-F5344CB8AC3E}">
        <p14:creationId xmlns:p14="http://schemas.microsoft.com/office/powerpoint/2010/main" val="727971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Jaime - 2</a:t>
            </a:r>
          </a:p>
        </p:txBody>
      </p:sp>
    </p:spTree>
    <p:extLst>
      <p:ext uri="{BB962C8B-B14F-4D97-AF65-F5344CB8AC3E}">
        <p14:creationId xmlns:p14="http://schemas.microsoft.com/office/powerpoint/2010/main" val="109827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Jaime - 3</a:t>
            </a:r>
          </a:p>
        </p:txBody>
      </p:sp>
    </p:spTree>
    <p:extLst>
      <p:ext uri="{BB962C8B-B14F-4D97-AF65-F5344CB8AC3E}">
        <p14:creationId xmlns:p14="http://schemas.microsoft.com/office/powerpoint/2010/main" val="2103781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Jaime - 4</a:t>
            </a:r>
          </a:p>
        </p:txBody>
      </p:sp>
    </p:spTree>
    <p:extLst>
      <p:ext uri="{BB962C8B-B14F-4D97-AF65-F5344CB8AC3E}">
        <p14:creationId xmlns:p14="http://schemas.microsoft.com/office/powerpoint/2010/main" val="224873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Jaime - 5</a:t>
            </a:r>
          </a:p>
        </p:txBody>
      </p:sp>
    </p:spTree>
    <p:extLst>
      <p:ext uri="{BB962C8B-B14F-4D97-AF65-F5344CB8AC3E}">
        <p14:creationId xmlns:p14="http://schemas.microsoft.com/office/powerpoint/2010/main" val="457029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Jaime - 6 </a:t>
            </a:r>
          </a:p>
        </p:txBody>
      </p:sp>
    </p:spTree>
    <p:extLst>
      <p:ext uri="{BB962C8B-B14F-4D97-AF65-F5344CB8AC3E}">
        <p14:creationId xmlns:p14="http://schemas.microsoft.com/office/powerpoint/2010/main" val="3467262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Jaime - 7</a:t>
            </a:r>
          </a:p>
        </p:txBody>
      </p:sp>
    </p:spTree>
    <p:extLst>
      <p:ext uri="{BB962C8B-B14F-4D97-AF65-F5344CB8AC3E}">
        <p14:creationId xmlns:p14="http://schemas.microsoft.com/office/powerpoint/2010/main" val="1133416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Tiffany - 1</a:t>
            </a:r>
          </a:p>
        </p:txBody>
      </p:sp>
    </p:spTree>
    <p:extLst>
      <p:ext uri="{BB962C8B-B14F-4D97-AF65-F5344CB8AC3E}">
        <p14:creationId xmlns:p14="http://schemas.microsoft.com/office/powerpoint/2010/main" val="183254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Tiffany - 2</a:t>
            </a:r>
          </a:p>
        </p:txBody>
      </p:sp>
    </p:spTree>
    <p:extLst>
      <p:ext uri="{BB962C8B-B14F-4D97-AF65-F5344CB8AC3E}">
        <p14:creationId xmlns:p14="http://schemas.microsoft.com/office/powerpoint/2010/main" val="319585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82" name="Shape 82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83" name="Shape 8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5" name="Shape 85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86" name="Shape 86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8" name="Shape 88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92" name="Shape 92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93" name="Shape 9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95" name="Shape 95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96" name="Shape 96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8" name="Shape 98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buClr>
                <a:schemeClr val="lt2"/>
              </a:buClr>
              <a:buSzPct val="100000"/>
              <a:buNone/>
              <a:defRPr sz="1800">
                <a:solidFill>
                  <a:schemeClr val="lt2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102" name="Shape 102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103" name="Shape 10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05" name="Shape 105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106" name="Shape 106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08" name="Shape 108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SzPct val="100000"/>
              <a:defRPr sz="4800"/>
            </a:lvl1pPr>
            <a:lvl2pPr algn="ctr" rtl="0">
              <a:spcBef>
                <a:spcPts val="0"/>
              </a:spcBef>
              <a:buSzPct val="100000"/>
              <a:defRPr sz="4800"/>
            </a:lvl2pPr>
            <a:lvl3pPr algn="ctr" rtl="0">
              <a:spcBef>
                <a:spcPts val="0"/>
              </a:spcBef>
              <a:buSzPct val="100000"/>
              <a:defRPr sz="4800"/>
            </a:lvl3pPr>
            <a:lvl4pPr algn="ctr" rtl="0">
              <a:spcBef>
                <a:spcPts val="0"/>
              </a:spcBef>
              <a:buSzPct val="100000"/>
              <a:defRPr sz="4800"/>
            </a:lvl4pPr>
            <a:lvl5pPr algn="ctr" rtl="0">
              <a:spcBef>
                <a:spcPts val="0"/>
              </a:spcBef>
              <a:buSzPct val="100000"/>
              <a:defRPr sz="4800"/>
            </a:lvl5pPr>
            <a:lvl6pPr algn="ctr" rtl="0">
              <a:spcBef>
                <a:spcPts val="0"/>
              </a:spcBef>
              <a:buSzPct val="100000"/>
              <a:defRPr sz="4800"/>
            </a:lvl6pPr>
            <a:lvl7pPr algn="ctr" rtl="0">
              <a:spcBef>
                <a:spcPts val="0"/>
              </a:spcBef>
              <a:buSzPct val="100000"/>
              <a:defRPr sz="4800"/>
            </a:lvl7pPr>
            <a:lvl8pPr algn="ctr" rtl="0">
              <a:spcBef>
                <a:spcPts val="0"/>
              </a:spcBef>
              <a:buSzPct val="100000"/>
              <a:defRPr sz="4800"/>
            </a:lvl8pPr>
            <a:lvl9pPr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1200150"/>
            <a:ext cx="9144000" cy="2743199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49" name="Shape 49"/>
          <p:cNvGrpSpPr/>
          <p:nvPr/>
        </p:nvGrpSpPr>
        <p:grpSpPr>
          <a:xfrm>
            <a:off x="0" y="-1078"/>
            <a:ext cx="1827407" cy="5144627"/>
            <a:chOff x="0" y="-1438"/>
            <a:chExt cx="798029" cy="6859503"/>
          </a:xfrm>
        </p:grpSpPr>
        <p:sp>
          <p:nvSpPr>
            <p:cNvPr id="50" name="Shape 50"/>
            <p:cNvSpPr/>
            <p:nvPr/>
          </p:nvSpPr>
          <p:spPr>
            <a:xfrm>
              <a:off x="0" y="-1438"/>
              <a:ext cx="798029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0" y="0"/>
              <a:ext cx="399014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52" name="Shape 52"/>
          <p:cNvGrpSpPr/>
          <p:nvPr/>
        </p:nvGrpSpPr>
        <p:grpSpPr>
          <a:xfrm flipH="1">
            <a:off x="7316591" y="0"/>
            <a:ext cx="1827407" cy="5144627"/>
            <a:chOff x="0" y="-1438"/>
            <a:chExt cx="798029" cy="6859503"/>
          </a:xfrm>
        </p:grpSpPr>
        <p:sp>
          <p:nvSpPr>
            <p:cNvPr id="53" name="Shape 53"/>
            <p:cNvSpPr/>
            <p:nvPr/>
          </p:nvSpPr>
          <p:spPr>
            <a:xfrm>
              <a:off x="0" y="-1438"/>
              <a:ext cx="798029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0" y="0"/>
              <a:ext cx="399014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685800" y="1568184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SzPct val="100000"/>
              <a:defRPr sz="4800"/>
            </a:lvl1pPr>
            <a:lvl2pPr algn="ctr" rtl="0">
              <a:spcBef>
                <a:spcPts val="0"/>
              </a:spcBef>
              <a:buSzPct val="100000"/>
              <a:defRPr sz="4800"/>
            </a:lvl2pPr>
            <a:lvl3pPr algn="ctr" rtl="0">
              <a:spcBef>
                <a:spcPts val="0"/>
              </a:spcBef>
              <a:buSzPct val="100000"/>
              <a:defRPr sz="4800"/>
            </a:lvl3pPr>
            <a:lvl4pPr algn="ctr" rtl="0">
              <a:spcBef>
                <a:spcPts val="0"/>
              </a:spcBef>
              <a:buSzPct val="100000"/>
              <a:defRPr sz="4800"/>
            </a:lvl4pPr>
            <a:lvl5pPr algn="ctr" rtl="0">
              <a:spcBef>
                <a:spcPts val="0"/>
              </a:spcBef>
              <a:buSzPct val="100000"/>
              <a:defRPr sz="4800"/>
            </a:lvl5pPr>
            <a:lvl6pPr algn="ctr" rtl="0">
              <a:spcBef>
                <a:spcPts val="0"/>
              </a:spcBef>
              <a:buSzPct val="100000"/>
              <a:defRPr sz="4800"/>
            </a:lvl6pPr>
            <a:lvl7pPr algn="ctr" rtl="0">
              <a:spcBef>
                <a:spcPts val="0"/>
              </a:spcBef>
              <a:buSzPct val="100000"/>
              <a:defRPr sz="4800"/>
            </a:lvl7pPr>
            <a:lvl8pPr algn="ctr" rtl="0">
              <a:spcBef>
                <a:spcPts val="0"/>
              </a:spcBef>
              <a:buSzPct val="100000"/>
              <a:defRPr sz="4800"/>
            </a:lvl8pPr>
            <a:lvl9pPr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685800" y="2914650"/>
            <a:ext cx="7772400" cy="658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1pPr>
            <a:lvl2pPr algn="ctr" rtl="0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2pPr>
            <a:lvl3pPr algn="ctr" rtl="0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3pPr>
            <a:lvl4pPr algn="ctr" rtl="0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4pPr>
            <a:lvl5pPr algn="ctr" rtl="0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5pPr>
            <a:lvl6pPr algn="ctr" rtl="0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6pPr>
            <a:lvl7pPr algn="ctr" rtl="0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7pPr>
            <a:lvl8pPr algn="ctr" rtl="0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8pPr>
            <a:lvl9pPr algn="ctr" rtl="0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59" name="Shape 59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60" name="Shape 60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0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2" name="Shape 62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63" name="Shape 6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0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5" name="Shape 65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70" name="Shape 70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71" name="Shape 71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3" name="Shape 73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74" name="Shape 74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0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6" name="Shape 76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lt1"/>
              </a:buClr>
              <a:buSzPct val="100000"/>
              <a:defRPr sz="3000">
                <a:solidFill>
                  <a:schemeClr val="lt1"/>
                </a:solidFill>
              </a:defRPr>
            </a:lvl1pPr>
            <a:lvl2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2pPr>
            <a:lvl3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3pPr>
            <a:lvl4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4pPr>
            <a:lvl5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5pPr>
            <a:lvl6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6pPr>
            <a:lvl7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7pPr>
            <a:lvl8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8pPr>
            <a:lvl9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600"/>
              </a:spcBef>
              <a:buClr>
                <a:schemeClr val="lt1"/>
              </a:buClr>
              <a:buSzPct val="100000"/>
              <a:buFont typeface="Trebuchet MS"/>
              <a:defRPr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>
              <a:spcBef>
                <a:spcPts val="480"/>
              </a:spcBef>
              <a:buClr>
                <a:schemeClr val="lt1"/>
              </a:buClr>
              <a:buSzPct val="100000"/>
              <a:buFont typeface="Trebuchet MS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rtl="0">
              <a:spcBef>
                <a:spcPts val="480"/>
              </a:spcBef>
              <a:buClr>
                <a:schemeClr val="lt1"/>
              </a:buClr>
              <a:buSzPct val="100000"/>
              <a:buFont typeface="Trebuchet MS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rtl="0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rtl="0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rtl="0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h-QF9Q4gxV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E7m4762pjH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578775" y="-16625"/>
            <a:ext cx="5194500" cy="2642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l" rtl="0">
              <a:spcBef>
                <a:spcPts val="0"/>
              </a:spcBef>
              <a:buNone/>
            </a:pPr>
            <a:r>
              <a:rPr lang="en">
                <a:solidFill>
                  <a:srgbClr val="02FF0B"/>
                </a:solidFill>
                <a:latin typeface="Syncopate"/>
                <a:ea typeface="Syncopate"/>
                <a:cs typeface="Syncopate"/>
                <a:sym typeface="Syncopate"/>
              </a:rPr>
              <a:t>Standards</a:t>
            </a:r>
          </a:p>
          <a:p>
            <a:pPr algn="l" rtl="0">
              <a:spcBef>
                <a:spcPts val="0"/>
              </a:spcBef>
              <a:buNone/>
            </a:pPr>
            <a:r>
              <a:rPr lang="en">
                <a:solidFill>
                  <a:srgbClr val="02FF0B"/>
                </a:solidFill>
                <a:latin typeface="Syncopate"/>
                <a:ea typeface="Syncopate"/>
                <a:cs typeface="Syncopate"/>
                <a:sym typeface="Syncopate"/>
              </a:rPr>
              <a:t>Based </a:t>
            </a:r>
          </a:p>
          <a:p>
            <a:pPr algn="l">
              <a:spcBef>
                <a:spcPts val="0"/>
              </a:spcBef>
              <a:buNone/>
            </a:pPr>
            <a:r>
              <a:rPr lang="en">
                <a:solidFill>
                  <a:srgbClr val="02FF0B"/>
                </a:solidFill>
                <a:latin typeface="Syncopate"/>
                <a:ea typeface="Syncopate"/>
                <a:cs typeface="Syncopate"/>
                <a:sym typeface="Syncopate"/>
              </a:rPr>
              <a:t>Grading</a:t>
            </a:r>
          </a:p>
        </p:txBody>
      </p:sp>
      <p:pic>
        <p:nvPicPr>
          <p:cNvPr id="24" name="Shape 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1837" y="2614125"/>
            <a:ext cx="7340325" cy="231502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25"/>
          <p:cNvSpPr txBox="1"/>
          <p:nvPr/>
        </p:nvSpPr>
        <p:spPr>
          <a:xfrm>
            <a:off x="6167000" y="217625"/>
            <a:ext cx="2716199" cy="218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</a:rPr>
              <a:t>Presented by the WKMS Social Studies Department:</a:t>
            </a:r>
          </a:p>
          <a:p>
            <a:pPr algn="ctr" rtl="0">
              <a:spcBef>
                <a:spcPts val="0"/>
              </a:spcBef>
              <a:buNone/>
            </a:pPr>
            <a:endParaRPr b="1">
              <a:solidFill>
                <a:srgbClr val="FFFFFF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1800" b="1" i="1">
                <a:solidFill>
                  <a:srgbClr val="FFFFFF"/>
                </a:solidFill>
              </a:rPr>
              <a:t>Jaime Thompson</a:t>
            </a:r>
          </a:p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1800" b="1" i="1">
                <a:solidFill>
                  <a:srgbClr val="FFFFFF"/>
                </a:solidFill>
              </a:rPr>
              <a:t>Josh Work</a:t>
            </a:r>
          </a:p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1800" b="1" i="1">
                <a:solidFill>
                  <a:srgbClr val="FFFFFF"/>
                </a:solidFill>
              </a:rPr>
              <a:t>Tiffany Malagari</a:t>
            </a:r>
          </a:p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1800" b="1" i="1">
                <a:solidFill>
                  <a:srgbClr val="FFFFFF"/>
                </a:solidFill>
              </a:rPr>
              <a:t>Ryan Grove</a:t>
            </a:r>
          </a:p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1800" b="1" i="1">
                <a:solidFill>
                  <a:srgbClr val="FFFFFF"/>
                </a:solidFill>
              </a:rPr>
              <a:t>Lorri McCadney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/>
        </p:nvSpPr>
        <p:spPr>
          <a:xfrm>
            <a:off x="-91700" y="-117875"/>
            <a:ext cx="9235799" cy="52727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218587" y="274700"/>
            <a:ext cx="4533899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Traditional Grading using Angry Birds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5028200" y="232500"/>
            <a:ext cx="3981899" cy="4678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2200">
                <a:solidFill>
                  <a:srgbClr val="FFFFFF"/>
                </a:solidFill>
              </a:rPr>
              <a:t>Each level is an assignment</a:t>
            </a:r>
          </a:p>
          <a:p>
            <a:pPr lvl="0" rtl="0">
              <a:spcBef>
                <a:spcPts val="0"/>
              </a:spcBef>
              <a:buNone/>
            </a:pPr>
            <a:endParaRPr sz="2200">
              <a:solidFill>
                <a:srgbClr val="FFFFFF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2200">
                <a:solidFill>
                  <a:srgbClr val="FFFFFF"/>
                </a:solidFill>
              </a:rPr>
              <a:t>Imagine if you could only play each level once and you were stuck with that score.</a:t>
            </a:r>
          </a:p>
          <a:p>
            <a:pPr lvl="0" rtl="0">
              <a:spcBef>
                <a:spcPts val="0"/>
              </a:spcBef>
              <a:buNone/>
            </a:pPr>
            <a:endParaRPr sz="2200">
              <a:solidFill>
                <a:srgbClr val="FFFFFF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2200">
                <a:solidFill>
                  <a:srgbClr val="FFFFFF"/>
                </a:solidFill>
              </a:rPr>
              <a:t>Traditional grading focuses on assessment of task rather than concept or standard mastery.</a:t>
            </a:r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 l="16504" t="7122" r="3572" b="11097"/>
          <a:stretch/>
        </p:blipFill>
        <p:spPr>
          <a:xfrm>
            <a:off x="154375" y="1474550"/>
            <a:ext cx="4598125" cy="3528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/>
        </p:nvSpPr>
        <p:spPr>
          <a:xfrm>
            <a:off x="-157300" y="-120400"/>
            <a:ext cx="9301199" cy="527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34325" y="-48800"/>
            <a:ext cx="4920600" cy="1420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Standards-Based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using Angry Birds</a:t>
            </a:r>
          </a:p>
        </p:txBody>
      </p:sp>
      <p:sp>
        <p:nvSpPr>
          <p:cNvPr id="188" name="Shape 188"/>
          <p:cNvSpPr/>
          <p:nvPr/>
        </p:nvSpPr>
        <p:spPr>
          <a:xfrm>
            <a:off x="5693350" y="3597025"/>
            <a:ext cx="3035699" cy="1225800"/>
          </a:xfrm>
          <a:prstGeom prst="rect">
            <a:avLst/>
          </a:prstGeom>
          <a:solidFill>
            <a:srgbClr val="FFFF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5250450" y="291675"/>
            <a:ext cx="3799199" cy="4683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2400">
                <a:solidFill>
                  <a:srgbClr val="FFFFFF"/>
                </a:solidFill>
              </a:rPr>
              <a:t>Each level is a </a:t>
            </a:r>
            <a:r>
              <a:rPr lang="en" sz="2400" b="1" i="1">
                <a:solidFill>
                  <a:srgbClr val="FFFFFF"/>
                </a:solidFill>
              </a:rPr>
              <a:t>standard</a:t>
            </a:r>
            <a:r>
              <a:rPr lang="en" sz="2400">
                <a:solidFill>
                  <a:srgbClr val="FFFFFF"/>
                </a:solidFill>
              </a:rPr>
              <a:t>, not a task. 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2400">
                <a:solidFill>
                  <a:srgbClr val="FFFFFF"/>
                </a:solidFill>
              </a:rPr>
              <a:t>You are allowed to go back and play each level until you      master it.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The focus is on </a:t>
            </a:r>
            <a:r>
              <a:rPr lang="en" sz="2400" b="1" i="1">
                <a:solidFill>
                  <a:srgbClr val="000000"/>
                </a:solidFill>
              </a:rPr>
              <a:t>concept/standard mastery</a:t>
            </a:r>
          </a:p>
        </p:txBody>
      </p:sp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325" y="1397525"/>
            <a:ext cx="4920575" cy="35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23600"/>
          </a:xfrm>
          <a:prstGeom prst="rect">
            <a:avLst/>
          </a:prstGeom>
          <a:solidFill>
            <a:srgbClr val="000000"/>
          </a:solidFill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600">
                <a:solidFill>
                  <a:srgbClr val="00FFFF"/>
                </a:solidFill>
                <a:latin typeface="Syncopate"/>
                <a:ea typeface="Syncopate"/>
                <a:cs typeface="Syncopate"/>
                <a:sym typeface="Syncopate"/>
              </a:rPr>
              <a:t>How the gradebook will change:</a:t>
            </a:r>
          </a:p>
        </p:txBody>
      </p:sp>
      <p:graphicFrame>
        <p:nvGraphicFramePr>
          <p:cNvPr id="457" name="Shape 457"/>
          <p:cNvGraphicFramePr/>
          <p:nvPr/>
        </p:nvGraphicFramePr>
        <p:xfrm>
          <a:off x="305275" y="2414650"/>
          <a:ext cx="3372750" cy="2601850"/>
        </p:xfrm>
        <a:graphic>
          <a:graphicData uri="http://schemas.openxmlformats.org/drawingml/2006/table">
            <a:tbl>
              <a:tblPr>
                <a:noFill/>
                <a:tableStyleId>{44F2E646-36D4-405F-AD66-F28F471DE283}</a:tableStyleId>
              </a:tblPr>
              <a:tblGrid>
                <a:gridCol w="2500950"/>
                <a:gridCol w="871800"/>
              </a:tblGrid>
              <a:tr h="5162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Worksheet #1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75%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5162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Group Discussion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100%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5162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Vocab Quiz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60%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5368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Unit 1 Study Guide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90%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5162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Unit 1 Test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65%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458" name="Shape 458"/>
          <p:cNvSpPr txBox="1"/>
          <p:nvPr/>
        </p:nvSpPr>
        <p:spPr>
          <a:xfrm>
            <a:off x="76675" y="778975"/>
            <a:ext cx="3841500" cy="156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 i="1">
                <a:solidFill>
                  <a:srgbClr val="FFFFFF"/>
                </a:solidFill>
              </a:rPr>
              <a:t>A snapshot of what parents and students see using traditional grading methods:</a:t>
            </a:r>
          </a:p>
        </p:txBody>
      </p:sp>
      <p:sp>
        <p:nvSpPr>
          <p:cNvPr id="459" name="Shape 459"/>
          <p:cNvSpPr txBox="1"/>
          <p:nvPr/>
        </p:nvSpPr>
        <p:spPr>
          <a:xfrm>
            <a:off x="4444850" y="778975"/>
            <a:ext cx="4465800" cy="148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 i="1">
                <a:solidFill>
                  <a:srgbClr val="FFFFFF"/>
                </a:solidFill>
              </a:rPr>
              <a:t>Using SBG, the assignment title is directly related to a standard or group                         of standards:</a:t>
            </a:r>
          </a:p>
        </p:txBody>
      </p:sp>
      <p:graphicFrame>
        <p:nvGraphicFramePr>
          <p:cNvPr id="460" name="Shape 460"/>
          <p:cNvGraphicFramePr/>
          <p:nvPr/>
        </p:nvGraphicFramePr>
        <p:xfrm>
          <a:off x="4444850" y="2414650"/>
          <a:ext cx="4533925" cy="2601850"/>
        </p:xfrm>
        <a:graphic>
          <a:graphicData uri="http://schemas.openxmlformats.org/drawingml/2006/table">
            <a:tbl>
              <a:tblPr>
                <a:noFill/>
                <a:tableStyleId>{D35DBF07-301C-41A7-9AFF-565D989325DF}</a:tableStyleId>
              </a:tblPr>
              <a:tblGrid>
                <a:gridCol w="3361975"/>
                <a:gridCol w="1171950"/>
              </a:tblGrid>
              <a:tr h="5162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Major River Systems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75%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5162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Paleolithic vs. Neolithic Age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100%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5162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Characteristics of a Civilization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65%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5368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Development of City-States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95%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5162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Empire Achievements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85%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3654899" cy="1361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00FFFF"/>
                </a:solidFill>
              </a:rPr>
              <a:t>Scale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00FFFF"/>
                </a:solidFill>
              </a:rPr>
              <a:t>Comparison:</a:t>
            </a:r>
          </a:p>
        </p:txBody>
      </p:sp>
      <p:graphicFrame>
        <p:nvGraphicFramePr>
          <p:cNvPr id="466" name="Shape 466"/>
          <p:cNvGraphicFramePr/>
          <p:nvPr/>
        </p:nvGraphicFramePr>
        <p:xfrm>
          <a:off x="618562" y="1636700"/>
          <a:ext cx="2977575" cy="2285850"/>
        </p:xfrm>
        <a:graphic>
          <a:graphicData uri="http://schemas.openxmlformats.org/drawingml/2006/table">
            <a:tbl>
              <a:tblPr>
                <a:noFill/>
                <a:tableStyleId>{373998BD-3174-4EC7-932F-ED4AD8B8A56A}</a:tableStyleId>
              </a:tblPr>
              <a:tblGrid>
                <a:gridCol w="2203950"/>
                <a:gridCol w="773625"/>
              </a:tblGrid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1"/>
                        <a:t>90 - 100%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1"/>
                        <a:t>A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1"/>
                        <a:t>80 - 89%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1"/>
                        <a:t>B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1"/>
                        <a:t>70 - 79%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1"/>
                        <a:t>C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1"/>
                        <a:t>60 - 69%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1"/>
                        <a:t>D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1"/>
                        <a:t>59% &amp; below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1"/>
                        <a:t>F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9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7" name="Shape 467"/>
          <p:cNvGraphicFramePr/>
          <p:nvPr/>
        </p:nvGraphicFramePr>
        <p:xfrm>
          <a:off x="4426925" y="1177625"/>
          <a:ext cx="4541300" cy="3200190"/>
        </p:xfrm>
        <a:graphic>
          <a:graphicData uri="http://schemas.openxmlformats.org/drawingml/2006/table">
            <a:tbl>
              <a:tblPr>
                <a:noFill/>
                <a:tableStyleId>{EEB6D777-1B26-489D-9419-EEBA68C6B63F}</a:tableStyleId>
              </a:tblPr>
              <a:tblGrid>
                <a:gridCol w="1079075"/>
                <a:gridCol w="701025"/>
                <a:gridCol w="2761200"/>
              </a:tblGrid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rgbClr val="FFFFFF"/>
                          </a:solidFill>
                        </a:rPr>
                        <a:t>100%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rgbClr val="FFFFFF"/>
                          </a:solidFill>
                        </a:rPr>
                        <a:t>A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rgbClr val="FFFFFF"/>
                          </a:solidFill>
                        </a:rPr>
                        <a:t>Advanced Mastery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rgbClr val="FFFFFF"/>
                          </a:solidFill>
                        </a:rPr>
                        <a:t>95%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rgbClr val="FFFFFF"/>
                          </a:solidFill>
                        </a:rPr>
                        <a:t>A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rgbClr val="FFFFFF"/>
                          </a:solidFill>
                        </a:rPr>
                        <a:t>Complete Mastery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rgbClr val="FFFFFF"/>
                          </a:solidFill>
                        </a:rPr>
                        <a:t>85%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rgbClr val="FFFFFF"/>
                          </a:solidFill>
                        </a:rPr>
                        <a:t>B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rgbClr val="FFFFFF"/>
                          </a:solidFill>
                        </a:rPr>
                        <a:t>Essential Mastery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rgbClr val="FFFFFF"/>
                          </a:solidFill>
                        </a:rPr>
                        <a:t>75%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rgbClr val="FFFFFF"/>
                          </a:solidFill>
                        </a:rPr>
                        <a:t>C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rgbClr val="FFFFFF"/>
                          </a:solidFill>
                        </a:rPr>
                        <a:t>Basic Mastery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rgbClr val="FFFFFF"/>
                          </a:solidFill>
                        </a:rPr>
                        <a:t>65%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rgbClr val="FFFFFF"/>
                          </a:solidFill>
                        </a:rPr>
                        <a:t>D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rgbClr val="FFFFFF"/>
                          </a:solidFill>
                        </a:rPr>
                        <a:t>Limited Mastery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rgbClr val="FFFFFF"/>
                          </a:solidFill>
                        </a:rPr>
                        <a:t>55%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rgbClr val="FFFFFF"/>
                          </a:solidFill>
                        </a:rPr>
                        <a:t>F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rgbClr val="FFFFFF"/>
                          </a:solidFill>
                        </a:rPr>
                        <a:t>No Mastery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rgbClr val="FFFFFF"/>
                          </a:solidFill>
                        </a:rPr>
                        <a:t>50%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rgbClr val="FFFFFF"/>
                          </a:solidFill>
                        </a:rPr>
                        <a:t>F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rgbClr val="FFFFFF"/>
                          </a:solidFill>
                        </a:rPr>
                        <a:t>No Attempt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FF"/>
                    </a:solidFill>
                  </a:tcPr>
                </a:tc>
              </a:tr>
            </a:tbl>
          </a:graphicData>
        </a:graphic>
      </p:graphicFrame>
      <p:sp>
        <p:nvSpPr>
          <p:cNvPr id="468" name="Shape 468"/>
          <p:cNvSpPr txBox="1"/>
          <p:nvPr/>
        </p:nvSpPr>
        <p:spPr>
          <a:xfrm>
            <a:off x="618600" y="4055225"/>
            <a:ext cx="29775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 i="1">
                <a:solidFill>
                  <a:srgbClr val="FFFFFF"/>
                </a:solidFill>
              </a:rPr>
              <a:t>TRADITIONAL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400" b="1" i="1">
                <a:solidFill>
                  <a:srgbClr val="FFFFFF"/>
                </a:solidFill>
              </a:rPr>
              <a:t>GRADING SCALE</a:t>
            </a:r>
          </a:p>
        </p:txBody>
      </p:sp>
      <p:sp>
        <p:nvSpPr>
          <p:cNvPr id="469" name="Shape 469"/>
          <p:cNvSpPr txBox="1"/>
          <p:nvPr/>
        </p:nvSpPr>
        <p:spPr>
          <a:xfrm>
            <a:off x="4448325" y="266950"/>
            <a:ext cx="45198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 i="1">
                <a:solidFill>
                  <a:srgbClr val="FFFFFF"/>
                </a:solidFill>
              </a:rPr>
              <a:t>STANDARDS-BASED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400" b="1" i="1">
                <a:solidFill>
                  <a:srgbClr val="FFFFFF"/>
                </a:solidFill>
              </a:rPr>
              <a:t>GRADING SCALE</a:t>
            </a:r>
          </a:p>
        </p:txBody>
      </p:sp>
      <p:sp>
        <p:nvSpPr>
          <p:cNvPr id="470" name="Shape 470"/>
          <p:cNvSpPr txBox="1"/>
          <p:nvPr/>
        </p:nvSpPr>
        <p:spPr>
          <a:xfrm>
            <a:off x="4559275" y="4513450"/>
            <a:ext cx="4261500" cy="48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i="1">
                <a:solidFill>
                  <a:srgbClr val="FFFFFF"/>
                </a:solidFill>
              </a:rPr>
              <a:t>There are NO zeros when using SBG.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>
            <a:spLocks noGrp="1"/>
          </p:cNvSpPr>
          <p:nvPr>
            <p:ph type="title"/>
          </p:nvPr>
        </p:nvSpPr>
        <p:spPr>
          <a:xfrm>
            <a:off x="94600" y="-102825"/>
            <a:ext cx="5067899" cy="2038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FF"/>
                </a:solidFill>
              </a:rPr>
              <a:t>Gradebook scores are calculated based on a Social Studies rubric:</a:t>
            </a:r>
          </a:p>
        </p:txBody>
      </p:sp>
      <p:sp>
        <p:nvSpPr>
          <p:cNvPr id="476" name="Shape 476"/>
          <p:cNvSpPr txBox="1"/>
          <p:nvPr/>
        </p:nvSpPr>
        <p:spPr>
          <a:xfrm>
            <a:off x="669325" y="2261800"/>
            <a:ext cx="3537300" cy="23601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 i="1"/>
              <a:t>These are the only scores families will see on Pinnacle. 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400" b="1" i="1"/>
              <a:t>Grades no longer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400" b="1" i="1"/>
              <a:t>fall in a range,         they are set values.</a:t>
            </a:r>
          </a:p>
        </p:txBody>
      </p:sp>
      <p:pic>
        <p:nvPicPr>
          <p:cNvPr id="477" name="Shape 4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6600" y="149512"/>
            <a:ext cx="3941549" cy="4831574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Shape 478"/>
          <p:cNvSpPr/>
          <p:nvPr/>
        </p:nvSpPr>
        <p:spPr>
          <a:xfrm>
            <a:off x="7872850" y="621650"/>
            <a:ext cx="1049700" cy="4283100"/>
          </a:xfrm>
          <a:prstGeom prst="rect">
            <a:avLst/>
          </a:prstGeom>
          <a:noFill/>
          <a:ln w="1524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79" name="Shape 479"/>
          <p:cNvSpPr/>
          <p:nvPr/>
        </p:nvSpPr>
        <p:spPr>
          <a:xfrm rot="10800000">
            <a:off x="3748949" y="2200899"/>
            <a:ext cx="4037100" cy="250200"/>
          </a:xfrm>
          <a:prstGeom prst="leftArrow">
            <a:avLst>
              <a:gd name="adj1" fmla="val 43085"/>
              <a:gd name="adj2" fmla="val 104333"/>
            </a:avLst>
          </a:prstGeom>
          <a:solidFill>
            <a:srgbClr val="00FF00"/>
          </a:solidFill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>
            <a:hlinkClick r:id="rId3"/>
          </p:cNvPr>
          <p:cNvSpPr/>
          <p:nvPr/>
        </p:nvSpPr>
        <p:spPr>
          <a:xfrm>
            <a:off x="237850" y="881212"/>
            <a:ext cx="5382900" cy="4037175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85" name="Shape 48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23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800">
                <a:solidFill>
                  <a:srgbClr val="00FFFF"/>
                </a:solidFill>
                <a:latin typeface="Syncopate"/>
                <a:ea typeface="Syncopate"/>
                <a:cs typeface="Syncopate"/>
                <a:sym typeface="Syncopate"/>
              </a:rPr>
              <a:t>Why are there no “zeros” in sbg?</a:t>
            </a:r>
          </a:p>
        </p:txBody>
      </p:sp>
      <p:sp>
        <p:nvSpPr>
          <p:cNvPr id="486" name="Shape 486"/>
          <p:cNvSpPr txBox="1"/>
          <p:nvPr/>
        </p:nvSpPr>
        <p:spPr>
          <a:xfrm>
            <a:off x="5760350" y="918700"/>
            <a:ext cx="3227699" cy="39995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2000" b="1">
                <a:solidFill>
                  <a:schemeClr val="lt1"/>
                </a:solidFill>
              </a:rPr>
              <a:t>93, 93, 93, 0 = 69.75%</a:t>
            </a:r>
          </a:p>
          <a:p>
            <a:pPr algn="ctr" rtl="0">
              <a:spcBef>
                <a:spcPts val="0"/>
              </a:spcBef>
              <a:buNone/>
            </a:pPr>
            <a:endParaRPr sz="2000" b="1">
              <a:solidFill>
                <a:schemeClr val="lt1"/>
              </a:solidFill>
            </a:endParaRPr>
          </a:p>
          <a:p>
            <a:pPr algn="ctr" rtl="0">
              <a:spcBef>
                <a:spcPts val="0"/>
              </a:spcBef>
              <a:buNone/>
            </a:pPr>
            <a:r>
              <a:rPr lang="en" sz="2000" b="1">
                <a:solidFill>
                  <a:schemeClr val="lt1"/>
                </a:solidFill>
              </a:rPr>
              <a:t>93, 93, 93, 50 = 82.25% </a:t>
            </a:r>
          </a:p>
          <a:p>
            <a:pPr algn="ctr" rtl="0">
              <a:spcBef>
                <a:spcPts val="0"/>
              </a:spcBef>
              <a:buNone/>
            </a:pPr>
            <a:endParaRPr sz="2000" b="1">
              <a:solidFill>
                <a:schemeClr val="lt1"/>
              </a:solidFill>
            </a:endParaRPr>
          </a:p>
          <a:p>
            <a:pPr algn="ctr" rtl="0">
              <a:spcBef>
                <a:spcPts val="0"/>
              </a:spcBef>
              <a:buNone/>
            </a:pPr>
            <a:r>
              <a:rPr lang="en" sz="2000" b="1">
                <a:solidFill>
                  <a:schemeClr val="lt1"/>
                </a:solidFill>
              </a:rPr>
              <a:t>Which scenario above  </a:t>
            </a:r>
          </a:p>
          <a:p>
            <a:pPr algn="ctr" rtl="0">
              <a:spcBef>
                <a:spcPts val="0"/>
              </a:spcBef>
              <a:buNone/>
            </a:pPr>
            <a:r>
              <a:rPr lang="en" sz="2000" b="1">
                <a:solidFill>
                  <a:schemeClr val="lt1"/>
                </a:solidFill>
              </a:rPr>
              <a:t>is more reflective of    </a:t>
            </a:r>
          </a:p>
          <a:p>
            <a:pPr algn="ctr" rtl="0">
              <a:spcBef>
                <a:spcPts val="0"/>
              </a:spcBef>
              <a:buNone/>
            </a:pPr>
            <a:r>
              <a:rPr lang="en" sz="2000" b="1">
                <a:solidFill>
                  <a:schemeClr val="lt1"/>
                </a:solidFill>
              </a:rPr>
              <a:t>the student’s level of comprehension?</a:t>
            </a:r>
          </a:p>
          <a:p>
            <a:pPr algn="l">
              <a:spcBef>
                <a:spcPts val="0"/>
              </a:spcBef>
              <a:buNone/>
            </a:pPr>
            <a:endParaRPr sz="2000" b="1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ctrTitle"/>
          </p:nvPr>
        </p:nvSpPr>
        <p:spPr>
          <a:xfrm>
            <a:off x="76200" y="75225"/>
            <a:ext cx="8896199" cy="77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Syncopate"/>
                <a:ea typeface="Syncopate"/>
                <a:cs typeface="Syncopate"/>
                <a:sym typeface="Syncopate"/>
              </a:rPr>
              <a:t>session objective:</a:t>
            </a:r>
          </a:p>
        </p:txBody>
      </p:sp>
      <p:pic>
        <p:nvPicPr>
          <p:cNvPr id="37" name="Shape 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0350" y="918850"/>
            <a:ext cx="5399300" cy="4055124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hape 38"/>
          <p:cNvSpPr txBox="1"/>
          <p:nvPr/>
        </p:nvSpPr>
        <p:spPr>
          <a:xfrm>
            <a:off x="0" y="918850"/>
            <a:ext cx="2453700" cy="535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 b="1">
                <a:latin typeface="Trebuchet MS"/>
                <a:ea typeface="Trebuchet MS"/>
                <a:cs typeface="Trebuchet MS"/>
                <a:sym typeface="Trebuchet MS"/>
              </a:rPr>
              <a:t>To cover the: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5156775" y="4438475"/>
            <a:ext cx="3987300" cy="535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>
                <a:latin typeface="Trebuchet MS"/>
                <a:ea typeface="Trebuchet MS"/>
                <a:cs typeface="Trebuchet MS"/>
                <a:sym typeface="Trebuchet MS"/>
              </a:rPr>
              <a:t>of standards based grading</a:t>
            </a:r>
          </a:p>
        </p:txBody>
      </p:sp>
      <p:sp>
        <p:nvSpPr>
          <p:cNvPr id="40" name="Shape 40"/>
          <p:cNvSpPr/>
          <p:nvPr/>
        </p:nvSpPr>
        <p:spPr>
          <a:xfrm>
            <a:off x="4556950" y="1065350"/>
            <a:ext cx="1911900" cy="1152299"/>
          </a:xfrm>
          <a:prstGeom prst="ellipse">
            <a:avLst/>
          </a:prstGeom>
          <a:noFill/>
          <a:ln w="2286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>
            <a:hlinkClick r:id="rId3"/>
          </p:cNvPr>
          <p:cNvSpPr/>
          <p:nvPr/>
        </p:nvSpPr>
        <p:spPr>
          <a:xfrm>
            <a:off x="1438200" y="285750"/>
            <a:ext cx="6096000" cy="4572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6910" y="2921824"/>
            <a:ext cx="5928497" cy="184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19" y="0"/>
            <a:ext cx="3359151" cy="476707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4563922" y="126033"/>
            <a:ext cx="3091799" cy="274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24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Traditionally, grades are viewed as rewards, compensation, and/or the proverbial </a:t>
            </a:r>
          </a:p>
          <a:p>
            <a:pPr algn="ctr">
              <a:spcBef>
                <a:spcPts val="0"/>
              </a:spcBef>
              <a:buNone/>
            </a:pPr>
            <a:r>
              <a:rPr lang="en" sz="24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“carrot on a stick”.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 t="6138"/>
          <a:stretch/>
        </p:blipFill>
        <p:spPr>
          <a:xfrm>
            <a:off x="6769487" y="639125"/>
            <a:ext cx="1965500" cy="268214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/>
        </p:nvSpPr>
        <p:spPr>
          <a:xfrm>
            <a:off x="227675" y="438600"/>
            <a:ext cx="6306899" cy="4272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600" b="1" i="1">
                <a:solidFill>
                  <a:srgbClr val="00FFFF"/>
                </a:solidFill>
                <a:latin typeface="Trebuchet MS"/>
                <a:ea typeface="Trebuchet MS"/>
                <a:cs typeface="Trebuchet MS"/>
                <a:sym typeface="Trebuchet MS"/>
              </a:rPr>
              <a:t>“Grades are first and foremost communication; they are information, nothing more.  The moment we make them something more we corrupt their constructive use.” 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6796850" y="3340575"/>
            <a:ext cx="1938299" cy="90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2400" b="1">
                <a:solidFill>
                  <a:srgbClr val="FFFFFF"/>
                </a:solidFill>
              </a:rPr>
              <a:t>Rick Wormeli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-105675" y="0"/>
            <a:ext cx="9249599" cy="1200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200">
                <a:solidFill>
                  <a:srgbClr val="FFFFFF"/>
                </a:solidFill>
                <a:latin typeface="Syncopate"/>
                <a:ea typeface="Syncopate"/>
                <a:cs typeface="Syncopate"/>
                <a:sym typeface="Syncopate"/>
              </a:rPr>
              <a:t>Why do Standards-Based Grading?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0" y="1200150"/>
            <a:ext cx="9144000" cy="3725699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/>
              <a:t>Traditional grading can result in grades that are a combination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400"/>
              <a:t>of student </a:t>
            </a:r>
            <a:r>
              <a:rPr lang="en" sz="2400" i="1"/>
              <a:t>behaviors</a:t>
            </a:r>
            <a:r>
              <a:rPr lang="en" sz="2400"/>
              <a:t> and assignment </a:t>
            </a:r>
            <a:r>
              <a:rPr lang="en" sz="2400" i="1"/>
              <a:t>completion</a:t>
            </a:r>
            <a:r>
              <a:rPr lang="en" sz="2400"/>
              <a:t>.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800"/>
          </a:p>
          <a:p>
            <a:pPr marL="0" lvl="0" indent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	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50" y="2558250"/>
            <a:ext cx="2846450" cy="248719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x="0" y="2558250"/>
            <a:ext cx="2863799" cy="1809899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Student #1: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always prepared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pays attention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completes all work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does extra credit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fails tests and quizzes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GRADE IN CLASS:    B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6297600" y="2558250"/>
            <a:ext cx="2846400" cy="1809899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Student #2: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comes unprepared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incomplete assignments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missing assignments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tends to be off-task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earns “A”s on tests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GRADE IN CLASS:    C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91650" y="4536350"/>
            <a:ext cx="8946599" cy="509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 i="1"/>
              <a:t>These students have “earned” grades that are not reflective of their levels of content mastery.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57200" y="205971"/>
            <a:ext cx="8229600" cy="1603800"/>
          </a:xfrm>
          <a:prstGeom prst="rect">
            <a:avLst/>
          </a:prstGeom>
          <a:solidFill>
            <a:srgbClr val="FFFF00"/>
          </a:solidFill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  <a:latin typeface="Syncopate"/>
                <a:ea typeface="Syncopate"/>
                <a:cs typeface="Syncopate"/>
                <a:sym typeface="Syncopate"/>
              </a:rPr>
              <a:t>Grades are indicators of </a:t>
            </a:r>
            <a:r>
              <a:rPr lang="en" sz="3000" u="sng">
                <a:solidFill>
                  <a:srgbClr val="000000"/>
                </a:solidFill>
                <a:latin typeface="Syncopate"/>
                <a:ea typeface="Syncopate"/>
                <a:cs typeface="Syncopate"/>
                <a:sym typeface="Syncopate"/>
              </a:rPr>
              <a:t>knowledge</a:t>
            </a:r>
            <a:r>
              <a:rPr lang="en" sz="3000">
                <a:solidFill>
                  <a:srgbClr val="000000"/>
                </a:solidFill>
                <a:latin typeface="Syncopate"/>
                <a:ea typeface="Syncopate"/>
                <a:cs typeface="Syncopate"/>
                <a:sym typeface="Syncopate"/>
              </a:rPr>
              <a:t> and </a:t>
            </a:r>
            <a:r>
              <a:rPr lang="en" sz="3000" u="sng">
                <a:solidFill>
                  <a:srgbClr val="000000"/>
                </a:solidFill>
                <a:latin typeface="Syncopate"/>
                <a:ea typeface="Syncopate"/>
                <a:cs typeface="Syncopate"/>
                <a:sym typeface="Syncopate"/>
              </a:rPr>
              <a:t>mastery</a:t>
            </a:r>
            <a:r>
              <a:rPr lang="en" sz="3000">
                <a:solidFill>
                  <a:srgbClr val="000000"/>
                </a:solidFill>
                <a:latin typeface="Syncopate"/>
                <a:ea typeface="Syncopate"/>
                <a:cs typeface="Syncopate"/>
                <a:sym typeface="Syncopate"/>
              </a:rPr>
              <a:t>, not behavior.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152400" y="1885950"/>
            <a:ext cx="8163599" cy="3199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600" b="1" i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Points should </a:t>
            </a:r>
            <a:r>
              <a:rPr lang="en" sz="2600" b="1" i="1" u="sng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not</a:t>
            </a:r>
            <a:r>
              <a:rPr lang="en" sz="2600" b="1" i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be deducted for: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SzPct val="100000"/>
              <a:buFont typeface="Trebuchet MS"/>
            </a:pPr>
            <a:r>
              <a:rPr lang="en" sz="2600" b="1" i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talking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SzPct val="100000"/>
              <a:buFont typeface="Trebuchet MS"/>
            </a:pPr>
            <a:r>
              <a:rPr lang="en" sz="2600" b="1" i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not having a name on the paper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SzPct val="100000"/>
              <a:buFont typeface="Trebuchet MS"/>
            </a:pPr>
            <a:r>
              <a:rPr lang="en" sz="2600" b="1" i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talking during presentations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SzPct val="100000"/>
              <a:buFont typeface="Trebuchet MS"/>
            </a:pPr>
            <a:r>
              <a:rPr lang="en" sz="2600" b="1" i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lateness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SzPct val="100000"/>
              <a:buFont typeface="Trebuchet MS"/>
            </a:pPr>
            <a:r>
              <a:rPr lang="en" sz="2600" b="1" i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following directions</a:t>
            </a:r>
          </a:p>
          <a:p>
            <a:pPr lvl="0">
              <a:spcBef>
                <a:spcPts val="0"/>
              </a:spcBef>
              <a:buNone/>
            </a:pPr>
            <a:endParaRPr sz="2600" b="1" i="1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6525" y="2138825"/>
            <a:ext cx="2860424" cy="2860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0" y="0"/>
            <a:ext cx="9144000" cy="1122599"/>
          </a:xfrm>
          <a:prstGeom prst="rect">
            <a:avLst/>
          </a:prstGeom>
          <a:solidFill>
            <a:srgbClr val="61B4C5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48100" y="786950"/>
            <a:ext cx="9892097" cy="4356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525950" y="15205"/>
            <a:ext cx="8229600" cy="1893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>
                <a:solidFill>
                  <a:srgbClr val="000000"/>
                </a:solidFill>
              </a:rPr>
              <a:t>Let’s take a look at SBG, 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4800">
                <a:solidFill>
                  <a:srgbClr val="000000"/>
                </a:solidFill>
              </a:rPr>
              <a:t>                              style!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Shape 172"/>
          <p:cNvPicPr preferRelativeResize="0"/>
          <p:nvPr/>
        </p:nvPicPr>
        <p:blipFill rotWithShape="1">
          <a:blip r:embed="rId3">
            <a:alphaModFix/>
          </a:blip>
          <a:srcRect b="1897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481350" y="867175"/>
            <a:ext cx="8638499" cy="1380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i="1"/>
              <a:t>Angry Birds Standard: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 i="1"/>
              <a:t>Knock down the green pig using 3 or less angry birds.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dark-gradient">
  <a:themeElements>
    <a:clrScheme name="Custom 346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potlight">
  <a:themeElements>
    <a:clrScheme name="Custom 439">
      <a:dk1>
        <a:srgbClr val="000000"/>
      </a:dk1>
      <a:lt1>
        <a:srgbClr val="FFFFFF"/>
      </a:lt1>
      <a:dk2>
        <a:srgbClr val="5C6E95"/>
      </a:dk2>
      <a:lt2>
        <a:srgbClr val="ACB4C2"/>
      </a:lt2>
      <a:accent1>
        <a:srgbClr val="667E50"/>
      </a:accent1>
      <a:accent2>
        <a:srgbClr val="CFBF73"/>
      </a:accent2>
      <a:accent3>
        <a:srgbClr val="8C7C82"/>
      </a:accent3>
      <a:accent4>
        <a:srgbClr val="9ABF87"/>
      </a:accent4>
      <a:accent5>
        <a:srgbClr val="CF9462"/>
      </a:accent5>
      <a:accent6>
        <a:srgbClr val="A25642"/>
      </a:accent6>
      <a:hlink>
        <a:srgbClr val="5173A5"/>
      </a:hlink>
      <a:folHlink>
        <a:srgbClr val="6872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589</Words>
  <Application>Microsoft Office PowerPoint</Application>
  <PresentationFormat>On-screen Show (16:9)</PresentationFormat>
  <Paragraphs>153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Syncopate</vt:lpstr>
      <vt:lpstr>Trebuchet MS</vt:lpstr>
      <vt:lpstr>dark-gradient</vt:lpstr>
      <vt:lpstr>spotlight</vt:lpstr>
      <vt:lpstr>simple-light</vt:lpstr>
      <vt:lpstr>Standards Based  Grading</vt:lpstr>
      <vt:lpstr>session objective:</vt:lpstr>
      <vt:lpstr>PowerPoint Presentation</vt:lpstr>
      <vt:lpstr>PowerPoint Presentation</vt:lpstr>
      <vt:lpstr>PowerPoint Presentation</vt:lpstr>
      <vt:lpstr>Why do Standards-Based Grading?</vt:lpstr>
      <vt:lpstr>Grades are indicators of knowledge and mastery, not behavior.</vt:lpstr>
      <vt:lpstr>Let’s take a look at SBG,                                 style!</vt:lpstr>
      <vt:lpstr>PowerPoint Presentation</vt:lpstr>
      <vt:lpstr>Traditional Grading using Angry Birds</vt:lpstr>
      <vt:lpstr>Standards-Based  using Angry Birds</vt:lpstr>
      <vt:lpstr>How the gradebook will change:</vt:lpstr>
      <vt:lpstr>Scale  Comparison:</vt:lpstr>
      <vt:lpstr>Gradebook scores are calculated based on a Social Studies rubric:</vt:lpstr>
      <vt:lpstr>Why are there no “zeros” in sbg?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Standards Based  Grading</dc:title>
  <dc:creator>Stewart</dc:creator>
  <cp:lastModifiedBy>Kyle Stewart</cp:lastModifiedBy>
  <cp:revision>2</cp:revision>
  <dcterms:modified xsi:type="dcterms:W3CDTF">2015-08-18T23:13:28Z</dcterms:modified>
</cp:coreProperties>
</file>